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7315200" cy="10058400"/>
  <p:notesSz cx="6858000" cy="9144000"/>
  <p:embeddedFontLst>
    <p:embeddedFont>
      <p:font typeface="Raleway" panose="020B060402020202020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62">
          <p15:clr>
            <a:srgbClr val="A4A3A4"/>
          </p15:clr>
        </p15:guide>
        <p15:guide id="2" pos="653">
          <p15:clr>
            <a:srgbClr val="A4A3A4"/>
          </p15:clr>
        </p15:guide>
        <p15:guide id="3" pos="162">
          <p15:clr>
            <a:srgbClr val="9AA0A6"/>
          </p15:clr>
        </p15:guide>
        <p15:guide id="4" pos="2304">
          <p15:clr>
            <a:srgbClr val="9AA0A6"/>
          </p15:clr>
        </p15:guide>
        <p15:guide id="5" pos="2880">
          <p15:clr>
            <a:srgbClr val="9AA0A6"/>
          </p15:clr>
        </p15:guide>
        <p15:guide id="6" orient="horz" pos="1512">
          <p15:clr>
            <a:srgbClr val="9AA0A6"/>
          </p15:clr>
        </p15:guide>
        <p15:guide id="7" orient="horz" pos="451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2026" y="48"/>
      </p:cViewPr>
      <p:guideLst>
        <p:guide orient="horz" pos="2462"/>
        <p:guide pos="653"/>
        <p:guide pos="162"/>
        <p:guide pos="2304"/>
        <p:guide pos="2880"/>
        <p:guide orient="horz" pos="1512"/>
        <p:guide orient="horz" pos="45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82413" y="685800"/>
            <a:ext cx="2493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2413" y="685800"/>
            <a:ext cx="2493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51ec24b4c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2413" y="685800"/>
            <a:ext cx="2493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51ec24b4c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51ec24b4c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2413" y="685800"/>
            <a:ext cx="2493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51ec24b4c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49367" y="1456058"/>
            <a:ext cx="6816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49360" y="5542289"/>
            <a:ext cx="6816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49360" y="2163089"/>
            <a:ext cx="6816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49360" y="6164351"/>
            <a:ext cx="6816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49360" y="4206107"/>
            <a:ext cx="6816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49360" y="2253729"/>
            <a:ext cx="6816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49360" y="2253729"/>
            <a:ext cx="31998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865920" y="2253729"/>
            <a:ext cx="31998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49360" y="1086507"/>
            <a:ext cx="22464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49360" y="2717440"/>
            <a:ext cx="22464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92200" y="880293"/>
            <a:ext cx="50943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657600" y="-244"/>
            <a:ext cx="36576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2400" y="2411542"/>
            <a:ext cx="32361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2400" y="5481569"/>
            <a:ext cx="32361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3951600" y="1415969"/>
            <a:ext cx="3069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49360" y="8273124"/>
            <a:ext cx="47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9360" y="2253729"/>
            <a:ext cx="6816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6.png"/><Relationship Id="rId10" Type="http://schemas.openxmlformats.org/officeDocument/2006/relationships/image" Target="../media/image22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082" y="7641772"/>
            <a:ext cx="336530" cy="3588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58650" y="686375"/>
            <a:ext cx="7315200" cy="60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Why can more children go to  school?</a:t>
            </a:r>
            <a:endParaRPr sz="480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1950" y="1444650"/>
            <a:ext cx="477149" cy="47714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>
            <a:spLocks noGrp="1"/>
          </p:cNvSpPr>
          <p:nvPr>
            <p:ph type="ctrTitle"/>
          </p:nvPr>
        </p:nvSpPr>
        <p:spPr>
          <a:xfrm>
            <a:off x="1184375" y="1655750"/>
            <a:ext cx="2618100" cy="35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It is good for children's mental wellbeing. </a:t>
            </a:r>
            <a:endParaRPr sz="390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40875" y="1407250"/>
            <a:ext cx="477149" cy="477149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4567950" y="1860000"/>
            <a:ext cx="2618100" cy="35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It is good for children to socialise with other children.</a:t>
            </a:r>
            <a:endParaRPr sz="390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1950" y="2288750"/>
            <a:ext cx="477149" cy="47714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1184375" y="2507488"/>
            <a:ext cx="2618100" cy="35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School is the best place for them to learn.</a:t>
            </a:r>
            <a:endParaRPr sz="39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358650" y="3435913"/>
            <a:ext cx="7315200" cy="60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What has changed?</a:t>
            </a:r>
            <a:endParaRPr sz="480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91950" y="4119850"/>
            <a:ext cx="477149" cy="47714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972850" y="4179025"/>
            <a:ext cx="997800" cy="35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June 1st </a:t>
            </a:r>
            <a:endParaRPr sz="39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1970650" y="4144550"/>
            <a:ext cx="900000" cy="358800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latin typeface="Raleway"/>
                <a:ea typeface="Raleway"/>
                <a:cs typeface="Raleway"/>
                <a:sym typeface="Raleway"/>
              </a:rPr>
              <a:t>Nursery </a:t>
            </a:r>
            <a:endParaRPr sz="11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2940875" y="4144550"/>
            <a:ext cx="900000" cy="358800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latin typeface="Raleway"/>
                <a:ea typeface="Raleway"/>
                <a:cs typeface="Raleway"/>
                <a:sym typeface="Raleway"/>
              </a:rPr>
              <a:t>Reception</a:t>
            </a:r>
            <a:endParaRPr sz="11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3911100" y="4144550"/>
            <a:ext cx="900000" cy="358800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latin typeface="Raleway"/>
                <a:ea typeface="Raleway"/>
                <a:cs typeface="Raleway"/>
                <a:sym typeface="Raleway"/>
              </a:rPr>
              <a:t>Year 1</a:t>
            </a:r>
            <a:endParaRPr sz="11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4881324" y="4144550"/>
            <a:ext cx="900000" cy="35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latin typeface="Raleway"/>
                <a:ea typeface="Raleway"/>
                <a:cs typeface="Raleway"/>
                <a:sym typeface="Raleway"/>
              </a:rPr>
              <a:t>Year 2 </a:t>
            </a:r>
            <a:endParaRPr sz="11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1970650" y="4566875"/>
            <a:ext cx="900000" cy="35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latin typeface="Raleway"/>
                <a:ea typeface="Raleway"/>
                <a:cs typeface="Raleway"/>
                <a:sym typeface="Raleway"/>
              </a:rPr>
              <a:t>Year 3 </a:t>
            </a:r>
            <a:endParaRPr sz="11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2940875" y="4566875"/>
            <a:ext cx="900000" cy="35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latin typeface="Raleway"/>
                <a:ea typeface="Raleway"/>
                <a:cs typeface="Raleway"/>
                <a:sym typeface="Raleway"/>
              </a:rPr>
              <a:t>Year 4 </a:t>
            </a:r>
            <a:endParaRPr sz="11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3911100" y="4566875"/>
            <a:ext cx="900000" cy="35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latin typeface="Raleway"/>
                <a:ea typeface="Raleway"/>
                <a:cs typeface="Raleway"/>
                <a:sym typeface="Raleway"/>
              </a:rPr>
              <a:t>Year 5 </a:t>
            </a:r>
            <a:endParaRPr sz="11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4881324" y="4566875"/>
            <a:ext cx="900000" cy="358800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latin typeface="Raleway"/>
                <a:ea typeface="Raleway"/>
                <a:cs typeface="Raleway"/>
                <a:sym typeface="Raleway"/>
              </a:rPr>
              <a:t>Year 6 </a:t>
            </a:r>
            <a:endParaRPr sz="11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6122775" y="4144550"/>
            <a:ext cx="1159800" cy="808200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latin typeface="Raleway"/>
                <a:ea typeface="Raleway"/>
                <a:cs typeface="Raleway"/>
                <a:sym typeface="Raleway"/>
              </a:rPr>
              <a:t>Key worker </a:t>
            </a:r>
            <a:endParaRPr sz="1100" b="1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latin typeface="Raleway"/>
                <a:ea typeface="Raleway"/>
                <a:cs typeface="Raleway"/>
                <a:sym typeface="Raleway"/>
              </a:rPr>
              <a:t>&amp; vulnerable children </a:t>
            </a:r>
            <a:endParaRPr sz="1100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5835338" y="4419050"/>
            <a:ext cx="233400" cy="259200"/>
          </a:xfrm>
          <a:prstGeom prst="mathPlus">
            <a:avLst>
              <a:gd name="adj1" fmla="val 23520"/>
            </a:avLst>
          </a:prstGeom>
          <a:solidFill>
            <a:srgbClr val="B6D7A8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75" name="Google Shape;75;p13"/>
          <p:cNvSpPr txBox="1">
            <a:spLocks noGrp="1"/>
          </p:cNvSpPr>
          <p:nvPr>
            <p:ph type="ctrTitle"/>
          </p:nvPr>
        </p:nvSpPr>
        <p:spPr>
          <a:xfrm>
            <a:off x="130550" y="5725475"/>
            <a:ext cx="6935400" cy="35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From June 1st we will welcome back children, but only  from Nursery, Reception, Year 1 and year 6.  School will still be open for key workers’ children and vulnerable children. </a:t>
            </a:r>
            <a:endParaRPr sz="39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6" name="Google Shape;76;p13"/>
          <p:cNvSpPr txBox="1">
            <a:spLocks noGrp="1"/>
          </p:cNvSpPr>
          <p:nvPr>
            <p:ph type="ctrTitle"/>
          </p:nvPr>
        </p:nvSpPr>
        <p:spPr>
          <a:xfrm>
            <a:off x="273050" y="6619050"/>
            <a:ext cx="7315200" cy="60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What about their brothers and sisters?</a:t>
            </a:r>
            <a:endParaRPr sz="48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7" name="Google Shape;77;p13"/>
          <p:cNvSpPr txBox="1">
            <a:spLocks noGrp="1"/>
          </p:cNvSpPr>
          <p:nvPr>
            <p:ph type="ctrTitle"/>
          </p:nvPr>
        </p:nvSpPr>
        <p:spPr>
          <a:xfrm>
            <a:off x="1067200" y="7766100"/>
            <a:ext cx="2706900" cy="35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Only children in the year groups above. </a:t>
            </a:r>
            <a:endParaRPr sz="39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783100" y="6726100"/>
            <a:ext cx="24459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Children in years 2 - 5 need to stay at home </a:t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358650" y="7518163"/>
            <a:ext cx="647400" cy="606000"/>
          </a:xfrm>
          <a:prstGeom prst="noSmoking">
            <a:avLst>
              <a:gd name="adj" fmla="val 6302"/>
            </a:avLst>
          </a:prstGeom>
          <a:solidFill>
            <a:srgbClr val="FFFFFF"/>
          </a:solidFill>
          <a:ln w="28575" cap="flat" cmpd="sng">
            <a:solidFill>
              <a:srgbClr val="741B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0" name="Google Shape;8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835250" y="7497475"/>
            <a:ext cx="647400" cy="6474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3"/>
          <p:cNvSpPr txBox="1"/>
          <p:nvPr/>
        </p:nvSpPr>
        <p:spPr>
          <a:xfrm>
            <a:off x="4783100" y="7641775"/>
            <a:ext cx="3000000" cy="8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They can keep using Oak Academy 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20375" y="8505175"/>
            <a:ext cx="477150" cy="653343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/>
          <p:nvPr/>
        </p:nvSpPr>
        <p:spPr>
          <a:xfrm>
            <a:off x="130550" y="739950"/>
            <a:ext cx="142500" cy="477000"/>
          </a:xfrm>
          <a:prstGeom prst="rect">
            <a:avLst/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130550" y="3483150"/>
            <a:ext cx="142500" cy="477000"/>
          </a:xfrm>
          <a:prstGeom prst="rect">
            <a:avLst/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130550" y="6683550"/>
            <a:ext cx="142500" cy="477000"/>
          </a:xfrm>
          <a:prstGeom prst="rect">
            <a:avLst/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0" y="9583150"/>
            <a:ext cx="7315200" cy="477000"/>
          </a:xfrm>
          <a:prstGeom prst="rect">
            <a:avLst/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3137" y="5799963"/>
            <a:ext cx="430625" cy="43062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>
            <a:spLocks noGrp="1"/>
          </p:cNvSpPr>
          <p:nvPr>
            <p:ph type="ctrTitle" idx="4294967295"/>
          </p:nvPr>
        </p:nvSpPr>
        <p:spPr>
          <a:xfrm>
            <a:off x="280450" y="621625"/>
            <a:ext cx="7315200" cy="68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How are you making sure school is safe?</a:t>
            </a:r>
            <a:endParaRPr sz="2300" b="1">
              <a:solidFill>
                <a:srgbClr val="0B0C0C"/>
              </a:solidFill>
              <a:highlight>
                <a:srgbClr val="FFFFFF"/>
              </a:highlight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0907" y="2724551"/>
            <a:ext cx="430625" cy="45516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4"/>
          <p:cNvSpPr/>
          <p:nvPr/>
        </p:nvSpPr>
        <p:spPr>
          <a:xfrm>
            <a:off x="0" y="9583150"/>
            <a:ext cx="7315200" cy="477000"/>
          </a:xfrm>
          <a:prstGeom prst="rect">
            <a:avLst/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ctrTitle" idx="4294967295"/>
          </p:nvPr>
        </p:nvSpPr>
        <p:spPr>
          <a:xfrm>
            <a:off x="1229725" y="2649150"/>
            <a:ext cx="2618100" cy="77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If a child or family member is sick they can not come to school.</a:t>
            </a:r>
            <a:endParaRPr sz="39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397788" y="2649150"/>
            <a:ext cx="617400" cy="606000"/>
          </a:xfrm>
          <a:prstGeom prst="noSmoking">
            <a:avLst>
              <a:gd name="adj" fmla="val 6302"/>
            </a:avLst>
          </a:prstGeom>
          <a:noFill/>
          <a:ln w="28575" cap="flat" cmpd="sng">
            <a:solidFill>
              <a:srgbClr val="741B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Google Shape;9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24925" y="1422275"/>
            <a:ext cx="477149" cy="47714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4"/>
          <p:cNvSpPr txBox="1">
            <a:spLocks noGrp="1"/>
          </p:cNvSpPr>
          <p:nvPr>
            <p:ph type="ctrTitle" idx="4294967295"/>
          </p:nvPr>
        </p:nvSpPr>
        <p:spPr>
          <a:xfrm>
            <a:off x="4632300" y="1272050"/>
            <a:ext cx="2618100" cy="77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Everyone will wash their hands regularly.  </a:t>
            </a:r>
            <a:endParaRPr sz="390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99" name="Google Shape;9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89850" y="2557363"/>
            <a:ext cx="547275" cy="547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>
            <a:spLocks noGrp="1"/>
          </p:cNvSpPr>
          <p:nvPr>
            <p:ph type="ctrTitle" idx="4294967295"/>
          </p:nvPr>
        </p:nvSpPr>
        <p:spPr>
          <a:xfrm>
            <a:off x="4632300" y="2649138"/>
            <a:ext cx="2618100" cy="60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School will be cleaned regularly.</a:t>
            </a:r>
            <a:endParaRPr sz="390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01" name="Google Shape;10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2838" y="1422263"/>
            <a:ext cx="547275" cy="54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35996" y="1520625"/>
            <a:ext cx="201525" cy="201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4"/>
          <p:cNvSpPr txBox="1">
            <a:spLocks noGrp="1"/>
          </p:cNvSpPr>
          <p:nvPr>
            <p:ph type="ctrTitle" idx="4294967295"/>
          </p:nvPr>
        </p:nvSpPr>
        <p:spPr>
          <a:xfrm>
            <a:off x="1229725" y="1307113"/>
            <a:ext cx="2618100" cy="77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We will check for risks before school is open. </a:t>
            </a:r>
            <a:endParaRPr sz="3900">
              <a:latin typeface="Raleway"/>
              <a:ea typeface="Raleway"/>
              <a:cs typeface="Raleway"/>
              <a:sym typeface="Raleway"/>
            </a:endParaRPr>
          </a:p>
        </p:txBody>
      </p:sp>
      <p:grpSp>
        <p:nvGrpSpPr>
          <p:cNvPr id="104" name="Google Shape;104;p14"/>
          <p:cNvGrpSpPr/>
          <p:nvPr/>
        </p:nvGrpSpPr>
        <p:grpSpPr>
          <a:xfrm>
            <a:off x="467718" y="3909153"/>
            <a:ext cx="562770" cy="505195"/>
            <a:chOff x="1979430" y="3904388"/>
            <a:chExt cx="867000" cy="933300"/>
          </a:xfrm>
        </p:grpSpPr>
        <p:sp>
          <p:nvSpPr>
            <p:cNvPr id="105" name="Google Shape;105;p14"/>
            <p:cNvSpPr/>
            <p:nvPr/>
          </p:nvSpPr>
          <p:spPr>
            <a:xfrm>
              <a:off x="1979430" y="3904388"/>
              <a:ext cx="867000" cy="9333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106" name="Google Shape;106;p1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073222" y="4016000"/>
              <a:ext cx="123423" cy="1247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Google Shape;107;p1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662399" y="4180943"/>
              <a:ext cx="123423" cy="1247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8" name="Google Shape;108;p1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073222" y="4341261"/>
              <a:ext cx="123423" cy="1247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9" name="Google Shape;109;p1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662399" y="4506204"/>
              <a:ext cx="123423" cy="1247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073222" y="4666523"/>
              <a:ext cx="123423" cy="1247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1" name="Google Shape;111;p1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308514" y="4018312"/>
              <a:ext cx="123423" cy="1247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543796" y="4018312"/>
              <a:ext cx="123423" cy="1247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191825" y="4178631"/>
              <a:ext cx="123423" cy="1247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427116" y="4180943"/>
              <a:ext cx="123423" cy="1247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308514" y="4343573"/>
              <a:ext cx="123423" cy="1247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6" name="Google Shape;116;p1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543796" y="4343573"/>
              <a:ext cx="123423" cy="1247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7" name="Google Shape;117;p1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191825" y="4503892"/>
              <a:ext cx="123423" cy="1247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" name="Google Shape;118;p1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427116" y="4506204"/>
              <a:ext cx="123423" cy="1247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p1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308514" y="4668835"/>
              <a:ext cx="123423" cy="1247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543796" y="4668835"/>
              <a:ext cx="123423" cy="12476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1" name="Google Shape;121;p14"/>
          <p:cNvSpPr txBox="1">
            <a:spLocks noGrp="1"/>
          </p:cNvSpPr>
          <p:nvPr>
            <p:ph type="ctrTitle" idx="4294967295"/>
          </p:nvPr>
        </p:nvSpPr>
        <p:spPr>
          <a:xfrm>
            <a:off x="1203050" y="3723750"/>
            <a:ext cx="2479200" cy="77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There will be less children in a room together. </a:t>
            </a:r>
            <a:endParaRPr sz="390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22" name="Google Shape;122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819748" y="3762573"/>
            <a:ext cx="617400" cy="61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4"/>
          <p:cNvSpPr txBox="1">
            <a:spLocks noGrp="1"/>
          </p:cNvSpPr>
          <p:nvPr>
            <p:ph type="ctrTitle" idx="4294967295"/>
          </p:nvPr>
        </p:nvSpPr>
        <p:spPr>
          <a:xfrm>
            <a:off x="4603675" y="4023988"/>
            <a:ext cx="2618100" cy="60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To do this we will need to make changes to the school day. </a:t>
            </a:r>
            <a:endParaRPr sz="39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4" name="Google Shape;124;p14"/>
          <p:cNvSpPr/>
          <p:nvPr/>
        </p:nvSpPr>
        <p:spPr>
          <a:xfrm>
            <a:off x="115200" y="795050"/>
            <a:ext cx="142500" cy="477000"/>
          </a:xfrm>
          <a:prstGeom prst="rect">
            <a:avLst/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4"/>
          <p:cNvSpPr txBox="1"/>
          <p:nvPr/>
        </p:nvSpPr>
        <p:spPr>
          <a:xfrm>
            <a:off x="280450" y="4907425"/>
            <a:ext cx="6138900" cy="5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Does my child have to come to school ?</a:t>
            </a:r>
            <a:endParaRPr sz="4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6" name="Google Shape;126;p14"/>
          <p:cNvSpPr/>
          <p:nvPr/>
        </p:nvSpPr>
        <p:spPr>
          <a:xfrm>
            <a:off x="115200" y="4875950"/>
            <a:ext cx="142500" cy="477000"/>
          </a:xfrm>
          <a:prstGeom prst="rect">
            <a:avLst/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4"/>
          <p:cNvSpPr txBox="1">
            <a:spLocks noGrp="1"/>
          </p:cNvSpPr>
          <p:nvPr>
            <p:ph type="ctrTitle" idx="4294967295"/>
          </p:nvPr>
        </p:nvSpPr>
        <p:spPr>
          <a:xfrm>
            <a:off x="1144425" y="5860700"/>
            <a:ext cx="2408100" cy="68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If your child is well and in one of the groups asked to attend they should.</a:t>
            </a:r>
            <a:endParaRPr sz="390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28" name="Google Shape;128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10537" y="5799963"/>
            <a:ext cx="477150" cy="477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4"/>
          <p:cNvSpPr/>
          <p:nvPr/>
        </p:nvSpPr>
        <p:spPr>
          <a:xfrm>
            <a:off x="3819738" y="5743888"/>
            <a:ext cx="617400" cy="606000"/>
          </a:xfrm>
          <a:prstGeom prst="noSmoking">
            <a:avLst>
              <a:gd name="adj" fmla="val 6302"/>
            </a:avLst>
          </a:prstGeom>
          <a:noFill/>
          <a:ln w="28575" cap="flat" cmpd="sng">
            <a:solidFill>
              <a:srgbClr val="741B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4"/>
          <p:cNvSpPr txBox="1">
            <a:spLocks noGrp="1"/>
          </p:cNvSpPr>
          <p:nvPr>
            <p:ph type="ctrTitle" idx="4294967295"/>
          </p:nvPr>
        </p:nvSpPr>
        <p:spPr>
          <a:xfrm>
            <a:off x="4632300" y="5766150"/>
            <a:ext cx="2408100" cy="68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There will be no fines if your child does not go to school.</a:t>
            </a:r>
            <a:endParaRPr sz="39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1" name="Google Shape;131;p14"/>
          <p:cNvSpPr txBox="1"/>
          <p:nvPr/>
        </p:nvSpPr>
        <p:spPr>
          <a:xfrm>
            <a:off x="280450" y="7138375"/>
            <a:ext cx="6138900" cy="5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Will my child be tested ?</a:t>
            </a:r>
            <a:endParaRPr sz="4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2" name="Google Shape;132;p14"/>
          <p:cNvSpPr/>
          <p:nvPr/>
        </p:nvSpPr>
        <p:spPr>
          <a:xfrm>
            <a:off x="115200" y="7173475"/>
            <a:ext cx="142500" cy="477000"/>
          </a:xfrm>
          <a:prstGeom prst="rect">
            <a:avLst/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4"/>
          <p:cNvSpPr txBox="1">
            <a:spLocks noGrp="1"/>
          </p:cNvSpPr>
          <p:nvPr>
            <p:ph type="ctrTitle" idx="4294967295"/>
          </p:nvPr>
        </p:nvSpPr>
        <p:spPr>
          <a:xfrm>
            <a:off x="1274025" y="8123350"/>
            <a:ext cx="4922100" cy="68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Yes, if your child shows symptoms of Coronavirus they will be able to be  tested. </a:t>
            </a:r>
            <a:endParaRPr sz="390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34" name="Google Shape;134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06366" y="7969425"/>
            <a:ext cx="685500" cy="68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/>
          <p:nvPr/>
        </p:nvSpPr>
        <p:spPr>
          <a:xfrm>
            <a:off x="280450" y="3828400"/>
            <a:ext cx="5762400" cy="4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The people they live with must self isolate for 14 days.</a:t>
            </a:r>
            <a:endParaRPr sz="39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cxnSp>
        <p:nvCxnSpPr>
          <p:cNvPr id="140" name="Google Shape;140;p15"/>
          <p:cNvCxnSpPr/>
          <p:nvPr/>
        </p:nvCxnSpPr>
        <p:spPr>
          <a:xfrm rot="10800000" flipH="1">
            <a:off x="1191325" y="3551675"/>
            <a:ext cx="5762400" cy="69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1" name="Google Shape;141;p15"/>
          <p:cNvSpPr/>
          <p:nvPr/>
        </p:nvSpPr>
        <p:spPr>
          <a:xfrm>
            <a:off x="0" y="9583150"/>
            <a:ext cx="7315200" cy="477000"/>
          </a:xfrm>
          <a:prstGeom prst="rect">
            <a:avLst/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5"/>
          <p:cNvSpPr txBox="1">
            <a:spLocks noGrp="1"/>
          </p:cNvSpPr>
          <p:nvPr>
            <p:ph type="ctrTitle" idx="4294967295"/>
          </p:nvPr>
        </p:nvSpPr>
        <p:spPr>
          <a:xfrm>
            <a:off x="280450" y="621625"/>
            <a:ext cx="7315200" cy="68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What if there is a case of Coronavirus in school?</a:t>
            </a:r>
            <a:endParaRPr sz="2300" b="1">
              <a:solidFill>
                <a:srgbClr val="0B0C0C"/>
              </a:solidFill>
              <a:highlight>
                <a:srgbClr val="FFFFFF"/>
              </a:highlight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3" name="Google Shape;143;p15"/>
          <p:cNvSpPr/>
          <p:nvPr/>
        </p:nvSpPr>
        <p:spPr>
          <a:xfrm>
            <a:off x="115200" y="6510050"/>
            <a:ext cx="142500" cy="477000"/>
          </a:xfrm>
          <a:prstGeom prst="rect">
            <a:avLst/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4" name="Google Shape;14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147" y="1697576"/>
            <a:ext cx="447420" cy="477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5" name="Google Shape;145;p15"/>
          <p:cNvCxnSpPr/>
          <p:nvPr/>
        </p:nvCxnSpPr>
        <p:spPr>
          <a:xfrm>
            <a:off x="1115125" y="2034575"/>
            <a:ext cx="3045900" cy="129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6" name="Google Shape;146;p15"/>
          <p:cNvSpPr txBox="1"/>
          <p:nvPr/>
        </p:nvSpPr>
        <p:spPr>
          <a:xfrm>
            <a:off x="387875" y="1986650"/>
            <a:ext cx="6167100" cy="8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The person with symptoms must self isolate for 7 days.</a:t>
            </a:r>
            <a:endParaRPr sz="39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7" name="Google Shape;147;p15"/>
          <p:cNvSpPr/>
          <p:nvPr/>
        </p:nvSpPr>
        <p:spPr>
          <a:xfrm>
            <a:off x="2035425" y="1749425"/>
            <a:ext cx="648000" cy="583200"/>
          </a:xfrm>
          <a:prstGeom prst="roundRect">
            <a:avLst>
              <a:gd name="adj" fmla="val 16667"/>
            </a:avLst>
          </a:prstGeom>
          <a:solidFill>
            <a:srgbClr val="741B47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7 days</a:t>
            </a:r>
            <a:endParaRPr b="1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48" name="Google Shape;14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7863" y="306690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273" y="3292151"/>
            <a:ext cx="185254" cy="19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148" y="3292151"/>
            <a:ext cx="185254" cy="19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236" y="3438051"/>
            <a:ext cx="185254" cy="197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5"/>
          <p:cNvSpPr/>
          <p:nvPr/>
        </p:nvSpPr>
        <p:spPr>
          <a:xfrm>
            <a:off x="3422550" y="3245200"/>
            <a:ext cx="648000" cy="583200"/>
          </a:xfrm>
          <a:prstGeom prst="roundRect">
            <a:avLst>
              <a:gd name="adj" fmla="val 16667"/>
            </a:avLst>
          </a:prstGeom>
          <a:solidFill>
            <a:srgbClr val="741B47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14 days</a:t>
            </a:r>
            <a:endParaRPr b="1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53" name="Google Shape;15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159" y="4808826"/>
            <a:ext cx="447420" cy="47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7871" y="4445375"/>
            <a:ext cx="447425" cy="4474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5" name="Google Shape;155;p15"/>
          <p:cNvCxnSpPr/>
          <p:nvPr/>
        </p:nvCxnSpPr>
        <p:spPr>
          <a:xfrm rot="10800000" flipH="1">
            <a:off x="1214275" y="5121875"/>
            <a:ext cx="5762400" cy="69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6" name="Google Shape;156;p15"/>
          <p:cNvSpPr txBox="1"/>
          <p:nvPr/>
        </p:nvSpPr>
        <p:spPr>
          <a:xfrm>
            <a:off x="299575" y="5121875"/>
            <a:ext cx="7074900" cy="7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If anyone at school tests positive, the whole class  must self isolate for 14 days.</a:t>
            </a:r>
            <a:endParaRPr sz="39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57" name="Google Shape;157;p15"/>
          <p:cNvSpPr/>
          <p:nvPr/>
        </p:nvSpPr>
        <p:spPr>
          <a:xfrm>
            <a:off x="3422550" y="4848738"/>
            <a:ext cx="648000" cy="583200"/>
          </a:xfrm>
          <a:prstGeom prst="roundRect">
            <a:avLst>
              <a:gd name="adj" fmla="val 16667"/>
            </a:avLst>
          </a:prstGeom>
          <a:solidFill>
            <a:srgbClr val="741B47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14 days</a:t>
            </a:r>
            <a:endParaRPr b="1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58" name="Google Shape;158;p15"/>
          <p:cNvSpPr txBox="1">
            <a:spLocks noGrp="1"/>
          </p:cNvSpPr>
          <p:nvPr>
            <p:ph type="ctrTitle" idx="4294967295"/>
          </p:nvPr>
        </p:nvSpPr>
        <p:spPr>
          <a:xfrm>
            <a:off x="280450" y="6363013"/>
            <a:ext cx="7315200" cy="68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What else might change?</a:t>
            </a:r>
            <a:endParaRPr sz="2300" b="1">
              <a:solidFill>
                <a:srgbClr val="0B0C0C"/>
              </a:solidFill>
              <a:highlight>
                <a:srgbClr val="FFFFFF"/>
              </a:highlight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59" name="Google Shape;159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1975" y="7369650"/>
            <a:ext cx="447425" cy="447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9800" y="7200914"/>
            <a:ext cx="314875" cy="314871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5"/>
          <p:cNvSpPr txBox="1">
            <a:spLocks noGrp="1"/>
          </p:cNvSpPr>
          <p:nvPr>
            <p:ph type="ctrTitle" idx="4294967295"/>
          </p:nvPr>
        </p:nvSpPr>
        <p:spPr>
          <a:xfrm>
            <a:off x="1035875" y="7224200"/>
            <a:ext cx="2408100" cy="68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The time you drop off and pick up your child.</a:t>
            </a:r>
            <a:endParaRPr sz="390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62" name="Google Shape;162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771479" y="7183538"/>
            <a:ext cx="648000" cy="648036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5"/>
          <p:cNvSpPr txBox="1">
            <a:spLocks noGrp="1"/>
          </p:cNvSpPr>
          <p:nvPr>
            <p:ph type="ctrTitle" idx="4294967295"/>
          </p:nvPr>
        </p:nvSpPr>
        <p:spPr>
          <a:xfrm>
            <a:off x="4572000" y="7250613"/>
            <a:ext cx="2408100" cy="68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Your child  may have a different classroom &amp;  teacher.</a:t>
            </a:r>
            <a:endParaRPr sz="39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4" name="Google Shape;164;p15"/>
          <p:cNvSpPr txBox="1"/>
          <p:nvPr/>
        </p:nvSpPr>
        <p:spPr>
          <a:xfrm>
            <a:off x="1035875" y="8279375"/>
            <a:ext cx="3000000" cy="7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They may not have all their normal lessons. </a:t>
            </a:r>
            <a:endParaRPr sz="39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65" name="Google Shape;165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23520" y="8214405"/>
            <a:ext cx="447425" cy="447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78060" y="8552600"/>
            <a:ext cx="447425" cy="447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721225" y="8358975"/>
            <a:ext cx="748500" cy="748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15"/>
          <p:cNvSpPr txBox="1">
            <a:spLocks noGrp="1"/>
          </p:cNvSpPr>
          <p:nvPr>
            <p:ph type="ctrTitle" idx="4294967295"/>
          </p:nvPr>
        </p:nvSpPr>
        <p:spPr>
          <a:xfrm>
            <a:off x="4698475" y="8358975"/>
            <a:ext cx="2408100" cy="68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60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B0C0C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We will change how we serve lunch. </a:t>
            </a:r>
            <a:endParaRPr sz="39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9" name="Google Shape;169;p15"/>
          <p:cNvSpPr/>
          <p:nvPr/>
        </p:nvSpPr>
        <p:spPr>
          <a:xfrm>
            <a:off x="115200" y="718850"/>
            <a:ext cx="142500" cy="477000"/>
          </a:xfrm>
          <a:prstGeom prst="rect">
            <a:avLst/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364</Words>
  <Application>Microsoft Office PowerPoint</Application>
  <PresentationFormat>Custom</PresentationFormat>
  <Paragraphs>45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Raleway</vt:lpstr>
      <vt:lpstr>Arial</vt:lpstr>
      <vt:lpstr>Simple Light</vt:lpstr>
      <vt:lpstr>Why can more children go to  school?</vt:lpstr>
      <vt:lpstr>How are you making sure school is safe?</vt:lpstr>
      <vt:lpstr>What if there is a case of Coronavirus in school?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can more children go to  school?</dc:title>
  <dc:creator>Adele Sheriff</dc:creator>
  <cp:lastModifiedBy>Lisa Davis</cp:lastModifiedBy>
  <cp:revision>1</cp:revision>
  <dcterms:modified xsi:type="dcterms:W3CDTF">2020-05-31T20:58:23Z</dcterms:modified>
</cp:coreProperties>
</file>